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65" r:id="rId3"/>
    <p:sldId id="259" r:id="rId4"/>
    <p:sldId id="261" r:id="rId5"/>
    <p:sldId id="266" r:id="rId6"/>
    <p:sldId id="267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52D12-0118-4892-81C0-2943958EBEB7}" type="datetimeFigureOut">
              <a:rPr lang="nl-NL" smtClean="0"/>
              <a:t>9-2-2013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15834-0004-4002-B007-909EBF11AD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565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C1A801-6E56-4345-A250-9FAF4185F38D}" type="slidenum">
              <a:rPr lang="en-GB"/>
              <a:pPr/>
              <a:t>2</a:t>
            </a:fld>
            <a:endParaRPr lang="en-GB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2CF2F4-D382-473B-9AED-0FDBE9CFCCC8}" type="slidenum">
              <a:rPr lang="en-GB"/>
              <a:pPr/>
              <a:t>3</a:t>
            </a:fld>
            <a:endParaRPr lang="en-GB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4D6E17-8E0D-4FA2-BC8D-7D1590492A88}" type="slidenum">
              <a:rPr lang="en-GB"/>
              <a:pPr/>
              <a:t>4</a:t>
            </a:fld>
            <a:endParaRPr lang="en-GB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4D6E17-8E0D-4FA2-BC8D-7D1590492A88}" type="slidenum">
              <a:rPr lang="en-GB"/>
              <a:pPr/>
              <a:t>5</a:t>
            </a:fld>
            <a:endParaRPr lang="en-GB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4D6E17-8E0D-4FA2-BC8D-7D1590492A88}" type="slidenum">
              <a:rPr lang="en-GB"/>
              <a:pPr/>
              <a:t>6</a:t>
            </a:fld>
            <a:endParaRPr lang="en-GB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0C1FBD-106F-461F-84EF-EC642223F392}" type="slidenum">
              <a:rPr lang="en-GB"/>
              <a:pPr/>
              <a:t>7</a:t>
            </a:fld>
            <a:endParaRPr lang="en-GB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41BDBB-1F8C-4B0C-940E-FD3A0F43F3DB}" type="slidenum">
              <a:rPr lang="en-GB"/>
              <a:pPr/>
              <a:t>8</a:t>
            </a:fld>
            <a:endParaRPr lang="en-GB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BECA4E-93E5-46C8-A93B-67048A736198}" type="slidenum">
              <a:rPr lang="en-GB"/>
              <a:pPr/>
              <a:t>9</a:t>
            </a:fld>
            <a:endParaRPr lang="en-GB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9212-6C02-45F7-A149-40C6AFA2B472}" type="datetime1">
              <a:rPr lang="nl-NL" smtClean="0"/>
              <a:t>9-2-2013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FF562F-486A-41A1-9938-60E4288BDE0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CB47-B865-47F9-9DB2-D55C4F51E3E5}" type="datetime1">
              <a:rPr lang="nl-NL" smtClean="0"/>
              <a:t>9-2-2013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562F-486A-41A1-9938-60E4288BDE0B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9FF562F-486A-41A1-9938-60E4288BDE0B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CDA1-6E43-470C-B85E-36C8A4FBCBBA}" type="datetime1">
              <a:rPr lang="nl-NL" smtClean="0"/>
              <a:t>9-2-2013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0951-EDC4-46C4-8C22-ACA222677F7C}" type="datetime1">
              <a:rPr lang="nl-NL" smtClean="0"/>
              <a:t>9-2-2013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9FF562F-486A-41A1-9938-60E4288BDE0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0055-C7F5-4E05-9104-4B80B7C44723}" type="datetime1">
              <a:rPr lang="nl-NL" smtClean="0"/>
              <a:t>9-2-2013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FF562F-486A-41A1-9938-60E4288BDE0B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BA22E9A-B66D-47D6-A81E-504BD8E1372C}" type="datetime1">
              <a:rPr lang="nl-NL" smtClean="0"/>
              <a:t>9-2-2013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562F-486A-41A1-9938-60E4288BDE0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A25B-5B5D-4774-AF98-6828E2DF1167}" type="datetime1">
              <a:rPr lang="nl-NL" smtClean="0"/>
              <a:t>9-2-2013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9FF562F-486A-41A1-9938-60E4288BDE0B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C5086-BBA2-45DA-9174-FFB3E58AA294}" type="datetime1">
              <a:rPr lang="nl-NL" smtClean="0"/>
              <a:t>9-2-2013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9FF562F-486A-41A1-9938-60E4288BDE0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BA4A-BB6B-495C-83D7-1655CCA12E82}" type="datetime1">
              <a:rPr lang="nl-NL" smtClean="0"/>
              <a:t>9-2-2013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FF562F-486A-41A1-9938-60E4288BDE0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FF562F-486A-41A1-9938-60E4288BDE0B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21C6-C1CC-46F7-99B5-E9E861B92341}" type="datetime1">
              <a:rPr lang="nl-NL" smtClean="0"/>
              <a:t>9-2-2013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9FF562F-486A-41A1-9938-60E4288BDE0B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3E1FF09-293C-42AA-A0A4-EAC69977C774}" type="datetime1">
              <a:rPr lang="nl-NL" smtClean="0"/>
              <a:t>9-2-2013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58A207D-D46C-48EE-A702-00305D799D37}" type="datetime1">
              <a:rPr lang="nl-NL" smtClean="0"/>
              <a:t>9-2-2013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9FF562F-486A-41A1-9938-60E4288BDE0B}" type="slidenum">
              <a:rPr lang="nl-NL" smtClean="0"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hndclare.net/cold_war9.ht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Albert van der Kaap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3"/>
                </a:solidFill>
              </a:rPr>
              <a:t>Problemen over Duitsland</a:t>
            </a:r>
            <a:endParaRPr lang="nl-NL" dirty="0">
              <a:solidFill>
                <a:schemeClr val="accent3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092" y="3448145"/>
            <a:ext cx="3835400" cy="10668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51520" y="6381328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>
                <a:solidFill>
                  <a:schemeClr val="bg1"/>
                </a:solidFill>
              </a:rPr>
              <a:t>Deze PowerPoint presentatie </a:t>
            </a:r>
            <a:r>
              <a:rPr lang="nl-NL" sz="1600" dirty="0">
                <a:solidFill>
                  <a:schemeClr val="bg1"/>
                </a:solidFill>
              </a:rPr>
              <a:t>is </a:t>
            </a:r>
            <a:r>
              <a:rPr lang="nl-NL" sz="1600" dirty="0" smtClean="0">
                <a:solidFill>
                  <a:schemeClr val="bg1"/>
                </a:solidFill>
              </a:rPr>
              <a:t>gemaakt door </a:t>
            </a:r>
            <a:r>
              <a:rPr lang="nl-NL" sz="1600" dirty="0">
                <a:solidFill>
                  <a:schemeClr val="bg1"/>
                </a:solidFill>
                <a:hlinkClick r:id="rId3"/>
              </a:rPr>
              <a:t>John D </a:t>
            </a:r>
            <a:r>
              <a:rPr lang="nl-NL" sz="1600" dirty="0" err="1" smtClean="0">
                <a:solidFill>
                  <a:schemeClr val="bg1"/>
                </a:solidFill>
                <a:hlinkClick r:id="rId3"/>
              </a:rPr>
              <a:t>Clare</a:t>
            </a:r>
            <a:r>
              <a:rPr lang="nl-NL" sz="1600" dirty="0" smtClean="0">
                <a:solidFill>
                  <a:schemeClr val="bg1"/>
                </a:solidFill>
              </a:rPr>
              <a:t>.</a:t>
            </a:r>
            <a:endParaRPr lang="nl-NL" sz="1600" dirty="0">
              <a:solidFill>
                <a:schemeClr val="bg1"/>
              </a:solidFill>
            </a:endParaRPr>
          </a:p>
          <a:p>
            <a:r>
              <a:rPr lang="nl-NL" sz="1600" dirty="0" smtClean="0">
                <a:solidFill>
                  <a:schemeClr val="bg1"/>
                </a:solidFill>
              </a:rPr>
              <a:t>afkomstig </a:t>
            </a:r>
            <a:r>
              <a:rPr lang="nl-NL" sz="1600" dirty="0">
                <a:solidFill>
                  <a:schemeClr val="bg1"/>
                </a:solidFill>
              </a:rPr>
              <a:t>van</a:t>
            </a:r>
            <a:r>
              <a:rPr lang="nl-NL" sz="1600" dirty="0" smtClean="0">
                <a:solidFill>
                  <a:schemeClr val="bg1"/>
                </a:solidFill>
              </a:rPr>
              <a:t>:</a:t>
            </a:r>
            <a:endParaRPr lang="nl-NL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8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5750404" y="5665272"/>
            <a:ext cx="3142076" cy="646331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Deze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spotprent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is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getekend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door David Low in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oktober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1946. </a:t>
            </a:r>
            <a:endParaRPr lang="en-GB" sz="1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5148263" y="476250"/>
            <a:ext cx="3240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354578" y="980728"/>
            <a:ext cx="8434844" cy="1077218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Bevin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(minister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Buitenlandse 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zaken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Engeland)en </a:t>
            </a:r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Byrnes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(V.S.) proberen de vrachtwagen (een verenigd Duitsland) te starten, maar de Russische minister van Buitenlandse Zaken Molotov heeft de wielen gestolen - 'Jammer dat jullie het deel van jullie niet aan de gang krijgen. Ik heb mijn deel wel op orde gekregen.'</a:t>
            </a:r>
          </a:p>
        </p:txBody>
      </p:sp>
      <p:pic>
        <p:nvPicPr>
          <p:cNvPr id="1026" name="Picture 2" descr="DL26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12" y="2708920"/>
            <a:ext cx="5325821" cy="388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354578" y="332656"/>
            <a:ext cx="8393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3">
                    <a:lumMod val="75000"/>
                  </a:schemeClr>
                </a:solidFill>
              </a:rPr>
              <a:t>Wat wil de tekenaar zeggen met zijn spotprent?</a:t>
            </a:r>
            <a:endParaRPr lang="nl-NL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63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Text Box 3"/>
          <p:cNvSpPr txBox="1">
            <a:spLocks noChangeArrowheads="1"/>
          </p:cNvSpPr>
          <p:nvPr/>
        </p:nvSpPr>
        <p:spPr bwMode="auto">
          <a:xfrm>
            <a:off x="5148263" y="476250"/>
            <a:ext cx="3240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5219700" y="476250"/>
            <a:ext cx="3529013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000" b="1" dirty="0" smtClean="0">
                <a:latin typeface="Arial" charset="0"/>
              </a:rPr>
              <a:t>Twee </a:t>
            </a:r>
            <a:r>
              <a:rPr lang="en-GB" sz="2000" b="1" dirty="0" err="1" smtClean="0">
                <a:latin typeface="Arial" charset="0"/>
              </a:rPr>
              <a:t>belangrijke</a:t>
            </a:r>
            <a:r>
              <a:rPr lang="en-GB" sz="2000" b="1" dirty="0" smtClean="0">
                <a:latin typeface="Arial" charset="0"/>
              </a:rPr>
              <a:t> </a:t>
            </a:r>
            <a:r>
              <a:rPr lang="en-GB" sz="2000" b="1" dirty="0" err="1" smtClean="0">
                <a:latin typeface="Arial" charset="0"/>
              </a:rPr>
              <a:t>begrippen</a:t>
            </a:r>
            <a:r>
              <a:rPr lang="en-GB" sz="2000" b="1" dirty="0" smtClean="0">
                <a:latin typeface="Arial" charset="0"/>
              </a:rPr>
              <a:t>:</a:t>
            </a:r>
            <a:endParaRPr lang="en-GB" sz="2000" b="1" dirty="0">
              <a:latin typeface="Arial" charset="0"/>
            </a:endParaRPr>
          </a:p>
          <a:p>
            <a:endParaRPr lang="en-GB" sz="2000" b="1" dirty="0">
              <a:latin typeface="Arial" charset="0"/>
            </a:endParaRPr>
          </a:p>
          <a:p>
            <a:r>
              <a:rPr lang="en-GB" sz="2400" b="1" dirty="0" err="1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Denotatie</a:t>
            </a:r>
            <a:endParaRPr lang="en-GB" sz="2400" b="1" dirty="0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  <a:p>
            <a:r>
              <a:rPr lang="en-GB" sz="2000" b="1" dirty="0">
                <a:latin typeface="Arial" charset="0"/>
              </a:rPr>
              <a:t>(</a:t>
            </a:r>
            <a:r>
              <a:rPr lang="en-GB" sz="2000" b="1" dirty="0" err="1" smtClean="0">
                <a:latin typeface="Arial" charset="0"/>
              </a:rPr>
              <a:t>wat</a:t>
            </a:r>
            <a:r>
              <a:rPr lang="en-GB" sz="2000" b="1" dirty="0" smtClean="0">
                <a:latin typeface="Arial" charset="0"/>
              </a:rPr>
              <a:t> </a:t>
            </a:r>
            <a:r>
              <a:rPr lang="en-GB" sz="2000" b="1" dirty="0" err="1" smtClean="0">
                <a:latin typeface="Arial" charset="0"/>
              </a:rPr>
              <a:t>staat</a:t>
            </a:r>
            <a:r>
              <a:rPr lang="en-GB" sz="2000" b="1" dirty="0" smtClean="0">
                <a:latin typeface="Arial" charset="0"/>
              </a:rPr>
              <a:t> </a:t>
            </a:r>
            <a:r>
              <a:rPr lang="en-GB" sz="2000" b="1" dirty="0" err="1" smtClean="0">
                <a:latin typeface="Arial" charset="0"/>
              </a:rPr>
              <a:t>er</a:t>
            </a:r>
            <a:r>
              <a:rPr lang="en-GB" sz="2000" b="1" dirty="0" smtClean="0">
                <a:latin typeface="Arial" charset="0"/>
              </a:rPr>
              <a:t> </a:t>
            </a:r>
            <a:r>
              <a:rPr lang="en-GB" sz="2000" b="1" dirty="0" err="1" smtClean="0">
                <a:latin typeface="Arial" charset="0"/>
              </a:rPr>
              <a:t>letterlijk</a:t>
            </a:r>
            <a:r>
              <a:rPr lang="en-GB" sz="2000" b="1" dirty="0" smtClean="0">
                <a:latin typeface="Arial" charset="0"/>
              </a:rPr>
              <a:t>, of </a:t>
            </a:r>
            <a:r>
              <a:rPr lang="en-GB" sz="2000" b="1" dirty="0" err="1" smtClean="0">
                <a:latin typeface="Arial" charset="0"/>
              </a:rPr>
              <a:t>wat</a:t>
            </a:r>
            <a:r>
              <a:rPr lang="en-GB" sz="2000" b="1" dirty="0" smtClean="0">
                <a:latin typeface="Arial" charset="0"/>
              </a:rPr>
              <a:t> </a:t>
            </a:r>
            <a:r>
              <a:rPr lang="en-GB" sz="2000" b="1" dirty="0" err="1" smtClean="0">
                <a:latin typeface="Arial" charset="0"/>
              </a:rPr>
              <a:t>zie</a:t>
            </a:r>
            <a:r>
              <a:rPr lang="en-GB" sz="2000" b="1" dirty="0" smtClean="0">
                <a:latin typeface="Arial" charset="0"/>
              </a:rPr>
              <a:t> je)</a:t>
            </a:r>
            <a:endParaRPr lang="en-GB" sz="2000" b="1" dirty="0">
              <a:latin typeface="Arial" charset="0"/>
            </a:endParaRPr>
          </a:p>
          <a:p>
            <a:endParaRPr lang="en-GB" sz="2000" b="1" dirty="0">
              <a:latin typeface="Arial" charset="0"/>
            </a:endParaRPr>
          </a:p>
          <a:p>
            <a:r>
              <a:rPr lang="en-GB" sz="2400" b="1" dirty="0" err="1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Connotatie</a:t>
            </a:r>
            <a:endParaRPr lang="en-GB" sz="2400" b="1" dirty="0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  <a:p>
            <a:r>
              <a:rPr lang="en-GB" sz="2000" b="1" dirty="0" smtClean="0">
                <a:latin typeface="Arial" charset="0"/>
              </a:rPr>
              <a:t>(</a:t>
            </a:r>
            <a:r>
              <a:rPr lang="en-GB" sz="2000" b="1" dirty="0" err="1" smtClean="0">
                <a:latin typeface="Arial" charset="0"/>
              </a:rPr>
              <a:t>welke</a:t>
            </a:r>
            <a:r>
              <a:rPr lang="en-GB" sz="2000" b="1" dirty="0" smtClean="0">
                <a:latin typeface="Arial" charset="0"/>
              </a:rPr>
              <a:t> effect </a:t>
            </a:r>
            <a:r>
              <a:rPr lang="en-GB" sz="2000" b="1" dirty="0" err="1" smtClean="0">
                <a:latin typeface="Arial" charset="0"/>
              </a:rPr>
              <a:t>heeft</a:t>
            </a:r>
            <a:r>
              <a:rPr lang="en-GB" sz="2000" b="1" dirty="0" smtClean="0">
                <a:latin typeface="Arial" charset="0"/>
              </a:rPr>
              <a:t> de </a:t>
            </a:r>
            <a:r>
              <a:rPr lang="en-GB" sz="2000" b="1" dirty="0" err="1" smtClean="0">
                <a:latin typeface="Arial" charset="0"/>
              </a:rPr>
              <a:t>prent</a:t>
            </a:r>
            <a:r>
              <a:rPr lang="en-GB" sz="2000" b="1" dirty="0" smtClean="0">
                <a:latin typeface="Arial" charset="0"/>
              </a:rPr>
              <a:t> op de </a:t>
            </a:r>
            <a:r>
              <a:rPr lang="en-GB" sz="2000" b="1" dirty="0" err="1" smtClean="0">
                <a:latin typeface="Arial" charset="0"/>
              </a:rPr>
              <a:t>kijker</a:t>
            </a:r>
            <a:r>
              <a:rPr lang="en-GB" sz="2000" b="1" dirty="0" smtClean="0">
                <a:latin typeface="Arial" charset="0"/>
              </a:rPr>
              <a:t>)</a:t>
            </a:r>
            <a:endParaRPr lang="en-GB" sz="2000" b="1" dirty="0">
              <a:latin typeface="Arial" charset="0"/>
            </a:endParaRPr>
          </a:p>
        </p:txBody>
      </p:sp>
      <p:pic>
        <p:nvPicPr>
          <p:cNvPr id="11" name="Picture 2" descr="DL26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40" y="2932847"/>
            <a:ext cx="4931023" cy="359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kstvak 12"/>
          <p:cNvSpPr txBox="1"/>
          <p:nvPr/>
        </p:nvSpPr>
        <p:spPr>
          <a:xfrm>
            <a:off x="241612" y="332656"/>
            <a:ext cx="4906651" cy="181588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Bevin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(minister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Buitenlandse 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zaken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Engeland)en </a:t>
            </a:r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Byrnes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(V.S.) proberen de vrachtwagen (een verenigd Duitsland) te starten, maar de Russische minister van Buitenlandse Zaken Molotov heeft de wielen gestolen - 'Jammer dat jullie het deel van jullie niet aan de gang krijgen. Ik heb mijn deel wel op orde gekregen.'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5246274" y="5665272"/>
            <a:ext cx="3142076" cy="646331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Deze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spotprent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is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getekend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door David Low in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oktober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1946. </a:t>
            </a:r>
            <a:endParaRPr lang="en-GB" sz="1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58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DL26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40" y="2932847"/>
            <a:ext cx="4931023" cy="359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5148263" y="476250"/>
            <a:ext cx="3240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81252" name="Oval 4"/>
          <p:cNvSpPr>
            <a:spLocks noChangeArrowheads="1"/>
          </p:cNvSpPr>
          <p:nvPr/>
        </p:nvSpPr>
        <p:spPr bwMode="auto">
          <a:xfrm>
            <a:off x="1494619" y="3645024"/>
            <a:ext cx="2376264" cy="1136837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078787" y="260648"/>
            <a:ext cx="374491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Denotatie</a:t>
            </a: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000" dirty="0" smtClean="0"/>
              <a:t>De </a:t>
            </a:r>
            <a:r>
              <a:rPr lang="en-GB" sz="2000" dirty="0" err="1" smtClean="0"/>
              <a:t>vrachtwagen</a:t>
            </a:r>
            <a:r>
              <a:rPr lang="en-GB" sz="2000" dirty="0" smtClean="0"/>
              <a:t> (</a:t>
            </a:r>
            <a:r>
              <a:rPr lang="en-GB" sz="2000" dirty="0" err="1" smtClean="0"/>
              <a:t>een</a:t>
            </a:r>
            <a:r>
              <a:rPr lang="en-GB" sz="2000" dirty="0" smtClean="0"/>
              <a:t> </a:t>
            </a:r>
            <a:r>
              <a:rPr lang="en-GB" sz="2000" dirty="0" err="1" smtClean="0"/>
              <a:t>verenigd</a:t>
            </a:r>
            <a:r>
              <a:rPr lang="en-GB" sz="2000" dirty="0" smtClean="0"/>
              <a:t> </a:t>
            </a:r>
            <a:r>
              <a:rPr lang="en-GB" sz="2000" dirty="0" err="1" smtClean="0"/>
              <a:t>Duitsland</a:t>
            </a:r>
            <a:r>
              <a:rPr lang="en-GB" sz="2000" dirty="0" smtClean="0"/>
              <a:t>) is </a:t>
            </a:r>
            <a:r>
              <a:rPr lang="en-GB" sz="2000" dirty="0" err="1" smtClean="0"/>
              <a:t>kapot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5120552" y="1556792"/>
            <a:ext cx="372974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Connotatie</a:t>
            </a: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000" dirty="0" smtClean="0"/>
              <a:t>De </a:t>
            </a:r>
            <a:r>
              <a:rPr lang="en-GB" sz="2000" dirty="0" err="1" smtClean="0"/>
              <a:t>vrachtwagen</a:t>
            </a:r>
            <a:r>
              <a:rPr lang="en-GB" sz="2000" dirty="0" smtClean="0"/>
              <a:t> </a:t>
            </a:r>
            <a:r>
              <a:rPr lang="en-GB" sz="2000" dirty="0" err="1" smtClean="0"/>
              <a:t>staat</a:t>
            </a:r>
            <a:r>
              <a:rPr lang="en-GB" sz="2000" dirty="0" smtClean="0"/>
              <a:t> </a:t>
            </a:r>
            <a:r>
              <a:rPr lang="en-GB" sz="2000" dirty="0" err="1" smtClean="0"/>
              <a:t>voor</a:t>
            </a:r>
            <a:r>
              <a:rPr lang="en-GB" sz="2000" dirty="0" smtClean="0"/>
              <a:t> de </a:t>
            </a:r>
            <a:r>
              <a:rPr lang="en-GB" sz="2000" dirty="0" err="1" smtClean="0"/>
              <a:t>wederopbouw</a:t>
            </a:r>
            <a:r>
              <a:rPr lang="en-GB" sz="2000" dirty="0" smtClean="0"/>
              <a:t> van </a:t>
            </a:r>
            <a:r>
              <a:rPr lang="en-GB" sz="2000" dirty="0" err="1" smtClean="0"/>
              <a:t>Duitsland</a:t>
            </a:r>
            <a:r>
              <a:rPr lang="en-GB" sz="2000" dirty="0" smtClean="0"/>
              <a:t>.</a:t>
            </a:r>
            <a:endParaRPr lang="en-GB" sz="2000" dirty="0" smtClean="0"/>
          </a:p>
          <a:p>
            <a:pPr>
              <a:spcBef>
                <a:spcPct val="50000"/>
              </a:spcBef>
            </a:pPr>
            <a:endParaRPr lang="en-GB" sz="2000" dirty="0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5148262" y="2856105"/>
            <a:ext cx="377033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Betekenis</a:t>
            </a: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000" dirty="0" smtClean="0"/>
              <a:t>Het </a:t>
            </a:r>
            <a:r>
              <a:rPr lang="en-GB" sz="2000" dirty="0" err="1" smtClean="0"/>
              <a:t>politieke</a:t>
            </a:r>
            <a:r>
              <a:rPr lang="en-GB" sz="2000" dirty="0" smtClean="0"/>
              <a:t> en </a:t>
            </a:r>
            <a:r>
              <a:rPr lang="en-GB" sz="2000" dirty="0" err="1" smtClean="0"/>
              <a:t>economische</a:t>
            </a:r>
            <a:r>
              <a:rPr lang="en-GB" sz="2000" dirty="0" smtClean="0"/>
              <a:t> </a:t>
            </a:r>
            <a:r>
              <a:rPr lang="en-GB" sz="2000" dirty="0" err="1" smtClean="0"/>
              <a:t>herstel</a:t>
            </a:r>
            <a:r>
              <a:rPr lang="en-GB" sz="2000" dirty="0" smtClean="0"/>
              <a:t> van </a:t>
            </a:r>
            <a:r>
              <a:rPr lang="en-GB" sz="2000" dirty="0" err="1" smtClean="0"/>
              <a:t>Duitsland</a:t>
            </a:r>
            <a:r>
              <a:rPr lang="en-GB" sz="2000" dirty="0" smtClean="0"/>
              <a:t> </a:t>
            </a:r>
            <a:r>
              <a:rPr lang="en-GB" sz="2000" dirty="0" err="1" smtClean="0"/>
              <a:t>vlotte</a:t>
            </a:r>
            <a:r>
              <a:rPr lang="en-GB" sz="2000" dirty="0" smtClean="0"/>
              <a:t> </a:t>
            </a:r>
            <a:r>
              <a:rPr lang="en-GB" sz="2000" dirty="0" err="1" smtClean="0"/>
              <a:t>niet</a:t>
            </a:r>
            <a:r>
              <a:rPr lang="en-GB" sz="2000" dirty="0" smtClean="0"/>
              <a:t> erg.</a:t>
            </a:r>
            <a:endParaRPr lang="en-GB" sz="2000" dirty="0"/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5246274" y="5665272"/>
            <a:ext cx="3142076" cy="646331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Deze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spotprent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is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getekend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door David Low in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oktober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1946. </a:t>
            </a:r>
            <a:endParaRPr lang="en-GB" sz="1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241612" y="332656"/>
            <a:ext cx="4906651" cy="181588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Bevin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(minister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Buitenlandse 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zaken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Engeland)en </a:t>
            </a:r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Byrnes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(V.S.) proberen de vrachtwagen (een verenigd Duitsland) te starten, maar de Russische minister van Buitenlandse Zaken Molotov heeft de wielen gestolen - 'Jammer dat jullie het deel van jullie niet aan de gang krijgen. Ik heb mijn deel wel op orde gekregen.'</a:t>
            </a:r>
          </a:p>
        </p:txBody>
      </p:sp>
    </p:spTree>
    <p:extLst>
      <p:ext uri="{BB962C8B-B14F-4D97-AF65-F5344CB8AC3E}">
        <p14:creationId xmlns:p14="http://schemas.microsoft.com/office/powerpoint/2010/main" val="298770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2" grpId="0" animBg="1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DL26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40" y="2932847"/>
            <a:ext cx="4931023" cy="359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5148263" y="476250"/>
            <a:ext cx="3240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81252" name="Oval 4"/>
          <p:cNvSpPr>
            <a:spLocks noChangeArrowheads="1"/>
          </p:cNvSpPr>
          <p:nvPr/>
        </p:nvSpPr>
        <p:spPr bwMode="auto">
          <a:xfrm>
            <a:off x="467544" y="3902344"/>
            <a:ext cx="720080" cy="864096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364088" y="260648"/>
            <a:ext cx="345961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Denotatie</a:t>
            </a: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000" dirty="0" smtClean="0"/>
              <a:t>Bevin en Byrnes </a:t>
            </a:r>
            <a:r>
              <a:rPr lang="en-GB" sz="2000" dirty="0" err="1" smtClean="0"/>
              <a:t>proberen</a:t>
            </a:r>
            <a:r>
              <a:rPr lang="en-GB" sz="2000" dirty="0" smtClean="0"/>
              <a:t> de </a:t>
            </a:r>
            <a:r>
              <a:rPr lang="en-GB" sz="2000" dirty="0" err="1" smtClean="0"/>
              <a:t>vrachtwagen</a:t>
            </a:r>
            <a:r>
              <a:rPr lang="en-GB" sz="2000" dirty="0" smtClean="0"/>
              <a:t> te </a:t>
            </a:r>
            <a:r>
              <a:rPr lang="en-GB" sz="2000" dirty="0" err="1" smtClean="0"/>
              <a:t>repareren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5364088" y="1916832"/>
            <a:ext cx="344444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Connotatie</a:t>
            </a: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000" dirty="0" err="1" smtClean="0"/>
              <a:t>Zij</a:t>
            </a:r>
            <a:r>
              <a:rPr lang="en-GB" sz="2000" dirty="0" smtClean="0"/>
              <a:t> </a:t>
            </a:r>
            <a:r>
              <a:rPr lang="en-GB" sz="2000" dirty="0" err="1" smtClean="0"/>
              <a:t>zijn</a:t>
            </a:r>
            <a:r>
              <a:rPr lang="en-GB" sz="2000" dirty="0" smtClean="0"/>
              <a:t> </a:t>
            </a:r>
            <a:r>
              <a:rPr lang="en-GB" sz="2000" dirty="0" err="1" smtClean="0"/>
              <a:t>uitgeput</a:t>
            </a:r>
            <a:r>
              <a:rPr lang="en-GB" sz="2000" dirty="0" smtClean="0"/>
              <a:t> en </a:t>
            </a:r>
            <a:r>
              <a:rPr lang="en-GB" sz="2000" dirty="0" err="1" smtClean="0"/>
              <a:t>zien</a:t>
            </a:r>
            <a:r>
              <a:rPr lang="en-GB" sz="2000" dirty="0" smtClean="0"/>
              <a:t> </a:t>
            </a:r>
            <a:r>
              <a:rPr lang="en-GB" sz="2000" dirty="0" err="1" smtClean="0"/>
              <a:t>geen</a:t>
            </a:r>
            <a:r>
              <a:rPr lang="en-GB" sz="2000" dirty="0" smtClean="0"/>
              <a:t> </a:t>
            </a:r>
            <a:r>
              <a:rPr lang="en-GB" sz="2000" dirty="0" err="1" smtClean="0"/>
              <a:t>oplossing</a:t>
            </a:r>
            <a:r>
              <a:rPr lang="en-GB" sz="2000" dirty="0" smtClean="0"/>
              <a:t>. </a:t>
            </a:r>
            <a:endParaRPr lang="en-GB" sz="2000" dirty="0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5364087" y="3501008"/>
            <a:ext cx="3512749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Betekenis</a:t>
            </a: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000" dirty="0" err="1" smtClean="0"/>
              <a:t>Engeland</a:t>
            </a:r>
            <a:r>
              <a:rPr lang="en-GB" sz="2000" dirty="0" smtClean="0"/>
              <a:t> en de V.S. </a:t>
            </a:r>
            <a:r>
              <a:rPr lang="en-GB" sz="2000" dirty="0" err="1" smtClean="0"/>
              <a:t>deden</a:t>
            </a:r>
            <a:r>
              <a:rPr lang="en-GB" sz="2000" dirty="0" smtClean="0"/>
              <a:t> erg </a:t>
            </a:r>
            <a:r>
              <a:rPr lang="en-GB" sz="2000" dirty="0" err="1" smtClean="0"/>
              <a:t>hun</a:t>
            </a:r>
            <a:r>
              <a:rPr lang="en-GB" sz="2000" dirty="0" smtClean="0"/>
              <a:t> best de </a:t>
            </a:r>
            <a:r>
              <a:rPr lang="en-GB" sz="2000" dirty="0" err="1" smtClean="0"/>
              <a:t>Duitse</a:t>
            </a:r>
            <a:r>
              <a:rPr lang="en-GB" sz="2000" dirty="0" smtClean="0"/>
              <a:t> </a:t>
            </a:r>
            <a:r>
              <a:rPr lang="en-GB" sz="2000" dirty="0" err="1" smtClean="0"/>
              <a:t>economie</a:t>
            </a:r>
            <a:r>
              <a:rPr lang="en-GB" sz="2000" dirty="0" smtClean="0"/>
              <a:t> </a:t>
            </a:r>
            <a:r>
              <a:rPr lang="en-GB" sz="2000" dirty="0" err="1" smtClean="0"/>
              <a:t>er</a:t>
            </a:r>
            <a:r>
              <a:rPr lang="en-GB" sz="2000" dirty="0" smtClean="0"/>
              <a:t> </a:t>
            </a:r>
            <a:r>
              <a:rPr lang="en-GB" sz="2000" dirty="0" err="1" smtClean="0"/>
              <a:t>weer</a:t>
            </a:r>
            <a:r>
              <a:rPr lang="en-GB" sz="2000" dirty="0" smtClean="0"/>
              <a:t> </a:t>
            </a:r>
            <a:r>
              <a:rPr lang="en-GB" sz="2000" dirty="0" err="1" smtClean="0"/>
              <a:t>bovenop</a:t>
            </a:r>
            <a:r>
              <a:rPr lang="en-GB" sz="2000" dirty="0" smtClean="0"/>
              <a:t> te </a:t>
            </a:r>
            <a:r>
              <a:rPr lang="en-GB" sz="2000" dirty="0" err="1" smtClean="0"/>
              <a:t>krijgen</a:t>
            </a:r>
            <a:r>
              <a:rPr lang="en-GB" sz="2000" dirty="0" smtClean="0"/>
              <a:t>, maar </a:t>
            </a:r>
            <a:r>
              <a:rPr lang="en-GB" sz="2000" dirty="0" err="1" smtClean="0"/>
              <a:t>zonder</a:t>
            </a:r>
            <a:r>
              <a:rPr lang="en-GB" sz="2000" dirty="0" smtClean="0"/>
              <a:t> </a:t>
            </a:r>
            <a:r>
              <a:rPr lang="en-GB" sz="2000" dirty="0" err="1" smtClean="0"/>
              <a:t>veel</a:t>
            </a:r>
            <a:r>
              <a:rPr lang="en-GB" sz="2000" dirty="0" smtClean="0"/>
              <a:t> </a:t>
            </a:r>
            <a:r>
              <a:rPr lang="en-GB" sz="2000" dirty="0" err="1" smtClean="0"/>
              <a:t>succes</a:t>
            </a:r>
            <a:r>
              <a:rPr lang="en-GB" sz="2000" dirty="0" smtClean="0"/>
              <a:t>. </a:t>
            </a:r>
            <a:endParaRPr lang="en-GB" sz="2000" dirty="0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 flipV="1">
            <a:off x="1763688" y="4581128"/>
            <a:ext cx="1152128" cy="792088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246274" y="5665272"/>
            <a:ext cx="3142076" cy="646331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Deze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spotprent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is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getekend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door David Low in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oktober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1946. </a:t>
            </a:r>
            <a:endParaRPr lang="en-GB" sz="1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241612" y="332656"/>
            <a:ext cx="4906651" cy="181588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Bevin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(minister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Buitenlandse 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zaken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Engeland)en </a:t>
            </a:r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Byrnes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(V.S.) proberen de vrachtwagen (een verenigd Duitsland) te starten, maar de Russische minister van Buitenlandse Zaken Molotov heeft de wielen gestolen - 'Jammer dat jullie het deel van jullie niet aan de gang krijgen. Ik heb mijn deel wel op orde gekregen.'</a:t>
            </a:r>
          </a:p>
        </p:txBody>
      </p:sp>
    </p:spTree>
    <p:extLst>
      <p:ext uri="{BB962C8B-B14F-4D97-AF65-F5344CB8AC3E}">
        <p14:creationId xmlns:p14="http://schemas.microsoft.com/office/powerpoint/2010/main" val="253700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2" grpId="0" animBg="1"/>
      <p:bldP spid="14" grpId="0"/>
      <p:bldP spid="15" grpId="0"/>
      <p:bldP spid="16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DL26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40" y="2932847"/>
            <a:ext cx="4931023" cy="359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5148263" y="476250"/>
            <a:ext cx="3240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81252" name="Oval 4"/>
          <p:cNvSpPr>
            <a:spLocks noChangeArrowheads="1"/>
          </p:cNvSpPr>
          <p:nvPr/>
        </p:nvSpPr>
        <p:spPr bwMode="auto">
          <a:xfrm>
            <a:off x="3284240" y="4609584"/>
            <a:ext cx="711696" cy="547608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364087" y="260648"/>
            <a:ext cx="345961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Denotatie</a:t>
            </a: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000" dirty="0" smtClean="0"/>
              <a:t>Molotov </a:t>
            </a:r>
            <a:r>
              <a:rPr lang="en-GB" sz="2000" dirty="0" err="1" smtClean="0"/>
              <a:t>heeft</a:t>
            </a:r>
            <a:r>
              <a:rPr lang="en-GB" sz="2000" dirty="0" smtClean="0"/>
              <a:t> de </a:t>
            </a:r>
            <a:r>
              <a:rPr lang="en-GB" sz="2000" dirty="0" err="1" smtClean="0"/>
              <a:t>wielen</a:t>
            </a:r>
            <a:r>
              <a:rPr lang="en-GB" sz="2000" dirty="0" smtClean="0"/>
              <a:t> </a:t>
            </a:r>
            <a:r>
              <a:rPr lang="en-GB" sz="2000" dirty="0" err="1" smtClean="0"/>
              <a:t>gestolen</a:t>
            </a:r>
            <a:r>
              <a:rPr lang="en-GB" sz="2000" dirty="0" smtClean="0"/>
              <a:t> </a:t>
            </a:r>
            <a:r>
              <a:rPr lang="en-GB" sz="2000" dirty="0" err="1" smtClean="0"/>
              <a:t>voor</a:t>
            </a:r>
            <a:r>
              <a:rPr lang="en-GB" sz="2000" dirty="0" smtClean="0"/>
              <a:t> </a:t>
            </a:r>
            <a:r>
              <a:rPr lang="en-GB" sz="2000" dirty="0" err="1" smtClean="0"/>
              <a:t>zijn</a:t>
            </a:r>
            <a:r>
              <a:rPr lang="en-GB" sz="2000" dirty="0" smtClean="0"/>
              <a:t> </a:t>
            </a:r>
            <a:r>
              <a:rPr lang="en-GB" sz="2000" dirty="0" err="1" smtClean="0"/>
              <a:t>eigen</a:t>
            </a:r>
            <a:r>
              <a:rPr lang="en-GB" sz="2000" dirty="0" smtClean="0"/>
              <a:t> motor. </a:t>
            </a:r>
            <a:endParaRPr lang="en-GB" sz="2000" dirty="0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5364087" y="1844824"/>
            <a:ext cx="3578479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Connotatie</a:t>
            </a: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000" dirty="0" err="1" smtClean="0"/>
              <a:t>Dit</a:t>
            </a:r>
            <a:r>
              <a:rPr lang="en-GB" sz="2000" dirty="0" smtClean="0"/>
              <a:t> </a:t>
            </a:r>
            <a:r>
              <a:rPr lang="en-GB" sz="2000" dirty="0" err="1" smtClean="0"/>
              <a:t>verwijst</a:t>
            </a:r>
            <a:r>
              <a:rPr lang="en-GB" sz="2000" dirty="0" smtClean="0"/>
              <a:t> </a:t>
            </a:r>
            <a:r>
              <a:rPr lang="en-GB" sz="2000" dirty="0" err="1" smtClean="0"/>
              <a:t>naar</a:t>
            </a:r>
            <a:r>
              <a:rPr lang="en-GB" sz="2000" dirty="0" smtClean="0"/>
              <a:t> de </a:t>
            </a:r>
            <a:r>
              <a:rPr lang="en-GB" sz="2000" dirty="0" err="1" smtClean="0"/>
              <a:t>goederen</a:t>
            </a:r>
            <a:r>
              <a:rPr lang="en-GB" sz="2000" dirty="0" smtClean="0"/>
              <a:t> die de </a:t>
            </a:r>
            <a:r>
              <a:rPr lang="en-GB" sz="2000" dirty="0" err="1" smtClean="0"/>
              <a:t>Russen</a:t>
            </a:r>
            <a:r>
              <a:rPr lang="en-GB" sz="2000" dirty="0"/>
              <a:t> </a:t>
            </a:r>
            <a:r>
              <a:rPr lang="en-GB" sz="2000" dirty="0" err="1"/>
              <a:t>als</a:t>
            </a:r>
            <a:r>
              <a:rPr lang="en-GB" sz="2000" dirty="0"/>
              <a:t> </a:t>
            </a:r>
            <a:r>
              <a:rPr lang="en-GB" sz="2000" dirty="0" err="1"/>
              <a:t>herstelbetaling</a:t>
            </a:r>
            <a:r>
              <a:rPr lang="en-GB" sz="2000" dirty="0"/>
              <a:t> </a:t>
            </a:r>
            <a:r>
              <a:rPr lang="en-GB" sz="2000" dirty="0" err="1"/>
              <a:t>uit</a:t>
            </a:r>
            <a:r>
              <a:rPr lang="en-GB" sz="2000" dirty="0"/>
              <a:t> </a:t>
            </a:r>
            <a:r>
              <a:rPr lang="en-GB" sz="2000" dirty="0" err="1" smtClean="0"/>
              <a:t>Oost-Duitsland</a:t>
            </a:r>
            <a:r>
              <a:rPr lang="en-GB" sz="2000" dirty="0" smtClean="0"/>
              <a:t> </a:t>
            </a:r>
            <a:r>
              <a:rPr lang="en-GB" sz="2000" dirty="0" err="1" smtClean="0"/>
              <a:t>hebben</a:t>
            </a:r>
            <a:r>
              <a:rPr lang="en-GB" sz="2000" dirty="0" smtClean="0"/>
              <a:t> </a:t>
            </a:r>
            <a:r>
              <a:rPr lang="en-GB" sz="2000" dirty="0" err="1" smtClean="0"/>
              <a:t>gehaald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5246274" y="3717032"/>
            <a:ext cx="3718214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Betekenis</a:t>
            </a: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000" dirty="0" smtClean="0"/>
              <a:t>De </a:t>
            </a:r>
            <a:r>
              <a:rPr lang="en-GB" sz="2000" dirty="0" err="1" smtClean="0"/>
              <a:t>onwil</a:t>
            </a:r>
            <a:r>
              <a:rPr lang="en-GB" sz="2000" dirty="0" smtClean="0"/>
              <a:t> </a:t>
            </a:r>
            <a:r>
              <a:rPr lang="en-GB" sz="2000" dirty="0" err="1" smtClean="0"/>
              <a:t>om</a:t>
            </a:r>
            <a:r>
              <a:rPr lang="en-GB" sz="2000" dirty="0" smtClean="0"/>
              <a:t> </a:t>
            </a:r>
            <a:r>
              <a:rPr lang="en-GB" sz="2000" dirty="0" err="1" smtClean="0"/>
              <a:t>samen</a:t>
            </a:r>
            <a:r>
              <a:rPr lang="en-GB" sz="2000" dirty="0" smtClean="0"/>
              <a:t> te </a:t>
            </a:r>
            <a:r>
              <a:rPr lang="en-GB" sz="2000" dirty="0" err="1" smtClean="0"/>
              <a:t>werken</a:t>
            </a:r>
            <a:r>
              <a:rPr lang="en-GB" sz="2000" dirty="0" smtClean="0"/>
              <a:t> over de </a:t>
            </a:r>
            <a:r>
              <a:rPr lang="en-GB" sz="2000" dirty="0" err="1" smtClean="0"/>
              <a:t>herstelbetalingen</a:t>
            </a:r>
            <a:r>
              <a:rPr lang="en-GB" sz="2000" dirty="0" smtClean="0"/>
              <a:t> </a:t>
            </a:r>
            <a:r>
              <a:rPr lang="en-GB" sz="2000" dirty="0" err="1" smtClean="0"/>
              <a:t>dwarsboomt</a:t>
            </a:r>
            <a:r>
              <a:rPr lang="en-GB" sz="2000" dirty="0" smtClean="0"/>
              <a:t> het </a:t>
            </a:r>
            <a:r>
              <a:rPr lang="en-GB" sz="2000" dirty="0" err="1" smtClean="0"/>
              <a:t>economisch</a:t>
            </a:r>
            <a:r>
              <a:rPr lang="en-GB" sz="2000" dirty="0" smtClean="0"/>
              <a:t> </a:t>
            </a:r>
            <a:r>
              <a:rPr lang="en-GB" sz="2000" dirty="0" err="1" smtClean="0"/>
              <a:t>herstel</a:t>
            </a:r>
            <a:r>
              <a:rPr lang="en-GB" sz="2000" dirty="0" smtClean="0"/>
              <a:t> in (West) </a:t>
            </a:r>
            <a:r>
              <a:rPr lang="en-GB" sz="2000" dirty="0" err="1" smtClean="0"/>
              <a:t>Duitsland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246274" y="5665272"/>
            <a:ext cx="3142076" cy="646331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Deze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spotprent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is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getekend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door David Low in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oktober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1946. </a:t>
            </a:r>
            <a:endParaRPr lang="en-GB" sz="1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241612" y="332656"/>
            <a:ext cx="4906651" cy="181588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Bevin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(minister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Buitenlandse 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zaken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Engeland)en </a:t>
            </a:r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Byrnes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(V.S.) proberen de vrachtwagen (een verenigd Duitsland) te starten, maar de Russische minister van Buitenlandse Zaken Molotov heeft de wielen gestolen - 'Jammer dat jullie het deel van jullie niet aan de gang krijgen. Ik heb mijn deel wel op orde gekregen.'</a:t>
            </a:r>
          </a:p>
        </p:txBody>
      </p:sp>
      <p:sp>
        <p:nvSpPr>
          <p:cNvPr id="18" name="Oval 4"/>
          <p:cNvSpPr>
            <a:spLocks noChangeArrowheads="1"/>
          </p:cNvSpPr>
          <p:nvPr/>
        </p:nvSpPr>
        <p:spPr bwMode="auto">
          <a:xfrm>
            <a:off x="3220407" y="5355930"/>
            <a:ext cx="1944216" cy="930004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700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2" grpId="0" animBg="1"/>
      <p:bldP spid="14" grpId="0"/>
      <p:bldP spid="15" grpId="0"/>
      <p:bldP spid="16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5148263" y="476250"/>
            <a:ext cx="3240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5219700" y="476250"/>
            <a:ext cx="3529013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000" b="1" dirty="0" err="1" smtClean="0">
                <a:latin typeface="Arial" charset="0"/>
              </a:rPr>
              <a:t>Vraag</a:t>
            </a:r>
            <a:r>
              <a:rPr lang="en-GB" sz="2000" b="1" dirty="0" smtClean="0">
                <a:latin typeface="Arial" charset="0"/>
              </a:rPr>
              <a:t> je </a:t>
            </a:r>
            <a:r>
              <a:rPr lang="en-GB" sz="2000" b="1" dirty="0" err="1" smtClean="0">
                <a:latin typeface="Arial" charset="0"/>
              </a:rPr>
              <a:t>bij</a:t>
            </a:r>
            <a:r>
              <a:rPr lang="en-GB" sz="2000" b="1" dirty="0" smtClean="0">
                <a:latin typeface="Arial" charset="0"/>
              </a:rPr>
              <a:t> </a:t>
            </a:r>
            <a:r>
              <a:rPr lang="en-GB" sz="2000" b="1" dirty="0" err="1" smtClean="0">
                <a:latin typeface="Arial" charset="0"/>
              </a:rPr>
              <a:t>elke</a:t>
            </a:r>
            <a:r>
              <a:rPr lang="en-GB" sz="2000" b="1" dirty="0" smtClean="0">
                <a:latin typeface="Arial" charset="0"/>
              </a:rPr>
              <a:t> </a:t>
            </a:r>
            <a:r>
              <a:rPr lang="en-GB" sz="2000" b="1" dirty="0" err="1" smtClean="0">
                <a:latin typeface="Arial" charset="0"/>
              </a:rPr>
              <a:t>prent</a:t>
            </a:r>
            <a:r>
              <a:rPr lang="en-GB" sz="2000" b="1" dirty="0" smtClean="0">
                <a:latin typeface="Arial" charset="0"/>
              </a:rPr>
              <a:t> </a:t>
            </a:r>
            <a:r>
              <a:rPr lang="en-GB" sz="2000" b="1" dirty="0" err="1" smtClean="0">
                <a:latin typeface="Arial" charset="0"/>
              </a:rPr>
              <a:t>af</a:t>
            </a:r>
            <a:r>
              <a:rPr lang="en-GB" sz="2000" b="1" dirty="0" smtClean="0">
                <a:latin typeface="Arial" charset="0"/>
              </a:rPr>
              <a:t>:</a:t>
            </a:r>
            <a:endParaRPr lang="en-GB" sz="2000" b="1" dirty="0">
              <a:latin typeface="Arial" charset="0"/>
            </a:endParaRPr>
          </a:p>
          <a:p>
            <a:endParaRPr lang="en-GB" sz="2000" b="1" dirty="0">
              <a:latin typeface="Arial" charset="0"/>
            </a:endParaRPr>
          </a:p>
          <a:p>
            <a:r>
              <a:rPr lang="en-GB" sz="2400" b="1" dirty="0" err="1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Wanneer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is de </a:t>
            </a:r>
            <a:r>
              <a:rPr lang="en-GB" sz="2400" b="1" dirty="0" err="1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prent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en-GB" sz="2400" b="1" dirty="0" err="1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gemaakt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?</a:t>
            </a:r>
            <a:endParaRPr lang="en-GB" sz="2000" b="1" dirty="0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  <a:p>
            <a:endParaRPr lang="en-GB" sz="2000" b="1" dirty="0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  <a:p>
            <a:r>
              <a:rPr lang="en-GB" sz="2400" b="1" dirty="0" err="1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Wie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en-GB" sz="2400" b="1" dirty="0" err="1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heeft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de </a:t>
            </a:r>
            <a:r>
              <a:rPr lang="en-GB" sz="2400" b="1" dirty="0" err="1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prent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en-GB" sz="2400" b="1" dirty="0" err="1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gemaakt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?</a:t>
            </a:r>
            <a:endParaRPr lang="en-GB" sz="2000" b="1" dirty="0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</p:txBody>
      </p:sp>
      <p:pic>
        <p:nvPicPr>
          <p:cNvPr id="12" name="Picture 2" descr="DL26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40" y="2932847"/>
            <a:ext cx="4931023" cy="359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246274" y="5665272"/>
            <a:ext cx="3142076" cy="646331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Deze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spotprent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is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getekend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door David Low in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oktober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1946. </a:t>
            </a:r>
            <a:endParaRPr lang="en-GB" sz="1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241612" y="332656"/>
            <a:ext cx="4906651" cy="181588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Bevin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(minister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Buitenlandse 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zaken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Engeland)en </a:t>
            </a:r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Byrnes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(V.S.) proberen de vrachtwagen (een verenigd Duitsland) te starten, maar de Russische minister van Buitenlandse Zaken Molotov heeft de wielen gestolen - 'Jammer dat jullie het deel van jullie niet aan de gang krijgen. Ik heb mijn deel wel op orde gekregen.'</a:t>
            </a:r>
          </a:p>
        </p:txBody>
      </p:sp>
    </p:spTree>
    <p:extLst>
      <p:ext uri="{BB962C8B-B14F-4D97-AF65-F5344CB8AC3E}">
        <p14:creationId xmlns:p14="http://schemas.microsoft.com/office/powerpoint/2010/main" val="42493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5148263" y="476250"/>
            <a:ext cx="3240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64869" name="Oval 5"/>
          <p:cNvSpPr>
            <a:spLocks noChangeArrowheads="1"/>
          </p:cNvSpPr>
          <p:nvPr/>
        </p:nvSpPr>
        <p:spPr bwMode="auto">
          <a:xfrm>
            <a:off x="6372200" y="5877272"/>
            <a:ext cx="1870901" cy="360362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64870" name="Text Box 6"/>
          <p:cNvSpPr txBox="1">
            <a:spLocks noChangeArrowheads="1"/>
          </p:cNvSpPr>
          <p:nvPr/>
        </p:nvSpPr>
        <p:spPr bwMode="auto">
          <a:xfrm>
            <a:off x="5148262" y="222186"/>
            <a:ext cx="3490663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Datum</a:t>
            </a:r>
          </a:p>
          <a:p>
            <a:pPr>
              <a:spcBef>
                <a:spcPct val="50000"/>
              </a:spcBef>
            </a:pPr>
            <a:r>
              <a:rPr lang="en-GB" sz="2000" dirty="0" err="1" smtClean="0"/>
              <a:t>Oktober</a:t>
            </a:r>
            <a:r>
              <a:rPr lang="en-GB" sz="2000" dirty="0" smtClean="0"/>
              <a:t> 1946</a:t>
            </a:r>
            <a:endParaRPr lang="en-GB" sz="2000" dirty="0"/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5148263" y="1412776"/>
            <a:ext cx="392392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Details</a:t>
            </a:r>
          </a:p>
          <a:p>
            <a:pPr>
              <a:spcBef>
                <a:spcPct val="50000"/>
              </a:spcBef>
            </a:pPr>
            <a:r>
              <a:rPr lang="en-GB" sz="2000" dirty="0" smtClean="0"/>
              <a:t>Na </a:t>
            </a:r>
            <a:r>
              <a:rPr lang="en-GB" sz="2000" dirty="0" err="1" smtClean="0"/>
              <a:t>een</a:t>
            </a:r>
            <a:r>
              <a:rPr lang="en-GB" sz="2000" dirty="0" smtClean="0"/>
              <a:t> </a:t>
            </a:r>
            <a:r>
              <a:rPr lang="en-GB" sz="2000" dirty="0" err="1" smtClean="0"/>
              <a:t>periode</a:t>
            </a:r>
            <a:r>
              <a:rPr lang="en-GB" sz="2000" dirty="0" smtClean="0"/>
              <a:t> van </a:t>
            </a:r>
            <a:r>
              <a:rPr lang="en-GB" sz="2000" dirty="0" err="1" smtClean="0"/>
              <a:t>een</a:t>
            </a:r>
            <a:r>
              <a:rPr lang="en-GB" sz="2000" dirty="0" smtClean="0"/>
              <a:t> </a:t>
            </a:r>
            <a:r>
              <a:rPr lang="en-GB" sz="2000" dirty="0" err="1" smtClean="0"/>
              <a:t>jaar</a:t>
            </a:r>
            <a:r>
              <a:rPr lang="en-GB" sz="2000" dirty="0" smtClean="0"/>
              <a:t> </a:t>
            </a:r>
            <a:r>
              <a:rPr lang="en-GB" sz="2000" dirty="0" err="1" smtClean="0"/>
              <a:t>waarin</a:t>
            </a:r>
            <a:r>
              <a:rPr lang="en-GB" sz="2000" dirty="0" smtClean="0"/>
              <a:t> de </a:t>
            </a:r>
            <a:r>
              <a:rPr lang="en-GB" sz="2000" dirty="0" err="1" smtClean="0"/>
              <a:t>Sovjetunie</a:t>
            </a:r>
            <a:r>
              <a:rPr lang="en-GB" sz="2000" dirty="0" smtClean="0"/>
              <a:t> </a:t>
            </a:r>
            <a:r>
              <a:rPr lang="en-GB" sz="2000" dirty="0" err="1" smtClean="0"/>
              <a:t>weigerde</a:t>
            </a:r>
            <a:r>
              <a:rPr lang="en-GB" sz="2000" dirty="0" smtClean="0"/>
              <a:t> </a:t>
            </a:r>
            <a:r>
              <a:rPr lang="en-GB" sz="2000" dirty="0" err="1" smtClean="0"/>
              <a:t>samen</a:t>
            </a:r>
            <a:r>
              <a:rPr lang="en-GB" sz="2000" dirty="0" smtClean="0"/>
              <a:t> te </a:t>
            </a:r>
            <a:r>
              <a:rPr lang="en-GB" sz="2000" dirty="0" err="1" smtClean="0"/>
              <a:t>werken</a:t>
            </a:r>
            <a:r>
              <a:rPr lang="en-GB" sz="2000" dirty="0" smtClean="0"/>
              <a:t>. </a:t>
            </a:r>
            <a:endParaRPr lang="en-GB" sz="2000" dirty="0"/>
          </a:p>
        </p:txBody>
      </p:sp>
      <p:sp>
        <p:nvSpPr>
          <p:cNvPr id="164875" name="Text Box 11"/>
          <p:cNvSpPr txBox="1">
            <a:spLocks noChangeArrowheads="1"/>
          </p:cNvSpPr>
          <p:nvPr/>
        </p:nvSpPr>
        <p:spPr bwMode="auto">
          <a:xfrm>
            <a:off x="5148262" y="3645024"/>
            <a:ext cx="3813175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Betekenis</a:t>
            </a: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000" dirty="0" err="1" smtClean="0"/>
              <a:t>Deze</a:t>
            </a:r>
            <a:r>
              <a:rPr lang="en-GB" sz="2000" dirty="0" smtClean="0"/>
              <a:t> </a:t>
            </a:r>
            <a:r>
              <a:rPr lang="en-GB" sz="2000" dirty="0" err="1" smtClean="0"/>
              <a:t>spotprent</a:t>
            </a:r>
            <a:r>
              <a:rPr lang="en-GB" sz="2000" dirty="0" smtClean="0"/>
              <a:t> </a:t>
            </a:r>
            <a:r>
              <a:rPr lang="en-GB" sz="2000" dirty="0" err="1" smtClean="0"/>
              <a:t>geeft</a:t>
            </a:r>
            <a:r>
              <a:rPr lang="en-GB" sz="2000" dirty="0" smtClean="0"/>
              <a:t> de </a:t>
            </a:r>
            <a:r>
              <a:rPr lang="en-GB" sz="2000" dirty="0" err="1" smtClean="0"/>
              <a:t>Sovjetunie</a:t>
            </a:r>
            <a:r>
              <a:rPr lang="en-GB" sz="2000" dirty="0" smtClean="0"/>
              <a:t> de </a:t>
            </a:r>
            <a:r>
              <a:rPr lang="en-GB" sz="2000" dirty="0" err="1" smtClean="0"/>
              <a:t>schuld</a:t>
            </a:r>
            <a:r>
              <a:rPr lang="en-GB" sz="2000" dirty="0" smtClean="0"/>
              <a:t> van het </a:t>
            </a:r>
            <a:r>
              <a:rPr lang="en-GB" sz="2000" dirty="0" err="1" smtClean="0"/>
              <a:t>mislukken</a:t>
            </a:r>
            <a:r>
              <a:rPr lang="en-GB" sz="2000" dirty="0" smtClean="0"/>
              <a:t> van het </a:t>
            </a:r>
            <a:r>
              <a:rPr lang="en-GB" sz="2000" dirty="0" err="1" smtClean="0"/>
              <a:t>herstel</a:t>
            </a:r>
            <a:r>
              <a:rPr lang="en-GB" sz="2000" dirty="0" smtClean="0"/>
              <a:t> van </a:t>
            </a:r>
            <a:r>
              <a:rPr lang="en-GB" sz="2000" dirty="0" err="1" smtClean="0"/>
              <a:t>Duitsland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pic>
        <p:nvPicPr>
          <p:cNvPr id="12" name="Picture 2" descr="DL26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40" y="2932847"/>
            <a:ext cx="4931023" cy="359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5246274" y="5591303"/>
            <a:ext cx="3142076" cy="646331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Deze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spotprent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is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getekend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door David Low in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oktober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1946. </a:t>
            </a:r>
            <a:endParaRPr lang="en-GB" sz="1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241612" y="332656"/>
            <a:ext cx="4906651" cy="181588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Bevin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(minister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Buitenlandse 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zaken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Engeland)en </a:t>
            </a:r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Byrnes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(V.S.) proberen de vrachtwagen (een verenigd Duitsland) te starten, maar de Russische minister van Buitenlandse Zaken Molotov heeft de wielen gestolen - 'Jammer dat jullie het deel van jullie niet aan de gang krijgen. Ik heb mijn deel wel op orde gekregen.'</a:t>
            </a:r>
          </a:p>
        </p:txBody>
      </p:sp>
    </p:spTree>
    <p:extLst>
      <p:ext uri="{BB962C8B-B14F-4D97-AF65-F5344CB8AC3E}">
        <p14:creationId xmlns:p14="http://schemas.microsoft.com/office/powerpoint/2010/main" val="373840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4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4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4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4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4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4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Text Box 4"/>
          <p:cNvSpPr txBox="1">
            <a:spLocks noChangeArrowheads="1"/>
          </p:cNvSpPr>
          <p:nvPr/>
        </p:nvSpPr>
        <p:spPr bwMode="auto">
          <a:xfrm>
            <a:off x="5148263" y="476250"/>
            <a:ext cx="3240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162821" name="Oval 5"/>
          <p:cNvSpPr>
            <a:spLocks noChangeArrowheads="1"/>
          </p:cNvSpPr>
          <p:nvPr/>
        </p:nvSpPr>
        <p:spPr bwMode="auto">
          <a:xfrm>
            <a:off x="5246275" y="5901454"/>
            <a:ext cx="1269942" cy="433858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62822" name="Text Box 6"/>
          <p:cNvSpPr txBox="1">
            <a:spLocks noChangeArrowheads="1"/>
          </p:cNvSpPr>
          <p:nvPr/>
        </p:nvSpPr>
        <p:spPr bwMode="auto">
          <a:xfrm>
            <a:off x="5436095" y="188640"/>
            <a:ext cx="3387603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Auteur </a:t>
            </a:r>
          </a:p>
          <a:p>
            <a:pPr>
              <a:spcBef>
                <a:spcPct val="50000"/>
              </a:spcBef>
            </a:pPr>
            <a:r>
              <a:rPr lang="en-GB" sz="2000" dirty="0" smtClean="0"/>
              <a:t>David Low</a:t>
            </a:r>
            <a:endParaRPr lang="en-GB" sz="2000" dirty="0"/>
          </a:p>
        </p:txBody>
      </p:sp>
      <p:sp>
        <p:nvSpPr>
          <p:cNvPr id="162823" name="Text Box 7"/>
          <p:cNvSpPr txBox="1">
            <a:spLocks noChangeArrowheads="1"/>
          </p:cNvSpPr>
          <p:nvPr/>
        </p:nvSpPr>
        <p:spPr bwMode="auto">
          <a:xfrm>
            <a:off x="5431758" y="1240597"/>
            <a:ext cx="33342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Details</a:t>
            </a:r>
          </a:p>
          <a:p>
            <a:pPr>
              <a:spcBef>
                <a:spcPct val="50000"/>
              </a:spcBef>
            </a:pPr>
            <a:r>
              <a:rPr lang="en-GB" sz="2000" dirty="0" smtClean="0"/>
              <a:t>David Low was </a:t>
            </a:r>
            <a:r>
              <a:rPr lang="en-GB" sz="2000" dirty="0" err="1" smtClean="0"/>
              <a:t>een</a:t>
            </a:r>
            <a:r>
              <a:rPr lang="en-GB" sz="2000" dirty="0" smtClean="0"/>
              <a:t> </a:t>
            </a:r>
            <a:r>
              <a:rPr lang="en-GB" sz="2000" dirty="0" err="1" smtClean="0"/>
              <a:t>tekenaar</a:t>
            </a:r>
            <a:r>
              <a:rPr lang="en-GB" sz="2000" dirty="0" smtClean="0"/>
              <a:t> die </a:t>
            </a:r>
            <a:r>
              <a:rPr lang="en-GB" sz="2000" dirty="0" err="1" smtClean="0"/>
              <a:t>goed</a:t>
            </a:r>
            <a:r>
              <a:rPr lang="en-GB" sz="2000" dirty="0" smtClean="0"/>
              <a:t> op de </a:t>
            </a:r>
            <a:r>
              <a:rPr lang="en-GB" sz="2000" dirty="0" err="1" smtClean="0"/>
              <a:t>hoogte</a:t>
            </a:r>
            <a:r>
              <a:rPr lang="en-GB" sz="2000" dirty="0" smtClean="0"/>
              <a:t> was van de </a:t>
            </a:r>
            <a:r>
              <a:rPr lang="en-GB" sz="2000" dirty="0" err="1" smtClean="0"/>
              <a:t>politieke</a:t>
            </a:r>
            <a:r>
              <a:rPr lang="en-GB" sz="2000" dirty="0" smtClean="0"/>
              <a:t> </a:t>
            </a:r>
            <a:r>
              <a:rPr lang="en-GB" sz="2000" dirty="0" err="1" smtClean="0"/>
              <a:t>ontwikkelingen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162827" name="Text Box 11"/>
          <p:cNvSpPr txBox="1">
            <a:spLocks noChangeArrowheads="1"/>
          </p:cNvSpPr>
          <p:nvPr/>
        </p:nvSpPr>
        <p:spPr bwMode="auto">
          <a:xfrm>
            <a:off x="5364088" y="3140968"/>
            <a:ext cx="3483748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 err="1" smtClean="0">
                <a:solidFill>
                  <a:schemeClr val="accent3">
                    <a:lumMod val="75000"/>
                  </a:schemeClr>
                </a:solidFill>
              </a:rPr>
              <a:t>Betekenis</a:t>
            </a: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2000" dirty="0" err="1" smtClean="0"/>
              <a:t>Deze</a:t>
            </a:r>
            <a:r>
              <a:rPr lang="en-GB" sz="2000" dirty="0" smtClean="0"/>
              <a:t> </a:t>
            </a:r>
            <a:r>
              <a:rPr lang="en-GB" sz="2000" dirty="0" err="1" smtClean="0"/>
              <a:t>prent</a:t>
            </a:r>
            <a:r>
              <a:rPr lang="en-GB" sz="2000" dirty="0" smtClean="0"/>
              <a:t> </a:t>
            </a:r>
            <a:r>
              <a:rPr lang="en-GB" sz="2000" dirty="0" err="1" smtClean="0"/>
              <a:t>geeft</a:t>
            </a:r>
            <a:r>
              <a:rPr lang="en-GB" sz="2000" dirty="0" smtClean="0"/>
              <a:t> </a:t>
            </a:r>
            <a:r>
              <a:rPr lang="en-GB" sz="2000" dirty="0" smtClean="0"/>
              <a:t>de </a:t>
            </a:r>
            <a:r>
              <a:rPr lang="en-GB" sz="2000" dirty="0" err="1" smtClean="0"/>
              <a:t>toenemende</a:t>
            </a:r>
            <a:r>
              <a:rPr lang="en-GB" sz="2000" dirty="0" smtClean="0"/>
              <a:t> </a:t>
            </a:r>
            <a:r>
              <a:rPr lang="en-GB" sz="2000" dirty="0" err="1" smtClean="0"/>
              <a:t>irritatie</a:t>
            </a:r>
            <a:r>
              <a:rPr lang="en-GB" sz="2000" dirty="0" smtClean="0"/>
              <a:t> ten </a:t>
            </a:r>
            <a:r>
              <a:rPr lang="en-GB" sz="2000" dirty="0" err="1" smtClean="0"/>
              <a:t>opzichte</a:t>
            </a:r>
            <a:r>
              <a:rPr lang="en-GB" sz="2000" dirty="0" smtClean="0"/>
              <a:t> van de S.U. </a:t>
            </a:r>
            <a:r>
              <a:rPr lang="en-GB" sz="2000" dirty="0" err="1" smtClean="0"/>
              <a:t>weer</a:t>
            </a:r>
            <a:r>
              <a:rPr lang="en-GB" sz="2000" dirty="0" smtClean="0"/>
              <a:t>, </a:t>
            </a:r>
            <a:r>
              <a:rPr lang="en-GB" sz="2000" dirty="0" err="1" smtClean="0"/>
              <a:t>toen</a:t>
            </a:r>
            <a:r>
              <a:rPr lang="en-GB" sz="2000" dirty="0" smtClean="0"/>
              <a:t> de </a:t>
            </a:r>
            <a:r>
              <a:rPr lang="en-GB" sz="2000" dirty="0" err="1" smtClean="0"/>
              <a:t>verhoudingen</a:t>
            </a:r>
            <a:r>
              <a:rPr lang="en-GB" sz="2000" dirty="0" smtClean="0"/>
              <a:t> </a:t>
            </a:r>
            <a:r>
              <a:rPr lang="en-GB" sz="2000" dirty="0" err="1" smtClean="0"/>
              <a:t>verslechterden</a:t>
            </a:r>
            <a:r>
              <a:rPr lang="en-GB" sz="2000" dirty="0" smtClean="0"/>
              <a:t>. 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pic>
        <p:nvPicPr>
          <p:cNvPr id="12" name="Picture 2" descr="DL26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40" y="2932847"/>
            <a:ext cx="4931023" cy="359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5246274" y="5665272"/>
            <a:ext cx="3142076" cy="646331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Deze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spotprent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is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getekend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door David Low in </a:t>
            </a:r>
            <a:r>
              <a:rPr lang="en-GB" sz="1800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oktober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1946. </a:t>
            </a:r>
            <a:endParaRPr lang="en-GB" sz="1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241612" y="332656"/>
            <a:ext cx="4781040" cy="181588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Bevin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(minister </a:t>
            </a:r>
            <a:r>
              <a:rPr lang="nl-NL" sz="1600">
                <a:solidFill>
                  <a:schemeClr val="accent3">
                    <a:lumMod val="75000"/>
                  </a:schemeClr>
                </a:solidFill>
              </a:rPr>
              <a:t>van </a:t>
            </a:r>
            <a:r>
              <a:rPr lang="nl-NL" sz="1600" smtClean="0">
                <a:solidFill>
                  <a:schemeClr val="accent3">
                    <a:lumMod val="75000"/>
                  </a:schemeClr>
                </a:solidFill>
              </a:rPr>
              <a:t>Buitenlandse 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zaken van </a:t>
            </a:r>
            <a:r>
              <a:rPr lang="nl-NL" sz="1600" dirty="0" smtClean="0">
                <a:solidFill>
                  <a:schemeClr val="accent3">
                    <a:lumMod val="75000"/>
                  </a:schemeClr>
                </a:solidFill>
              </a:rPr>
              <a:t>Engeland)en </a:t>
            </a:r>
            <a:r>
              <a:rPr lang="nl-NL" sz="1600" dirty="0" err="1">
                <a:solidFill>
                  <a:schemeClr val="accent3">
                    <a:lumMod val="75000"/>
                  </a:schemeClr>
                </a:solidFill>
              </a:rPr>
              <a:t>Byrnes</a:t>
            </a:r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 (V.S.) proberen de vrachtwagen (een verenigd Duitsland) te starten, maar de Russische minister van Buitenlandse Zaken Molotov heeft de wielen gestolen - 'Jammer dat jullie het deel van jullie niet aan de gang krijgen. Ik heb mijn deel wel op orde gekregen.'</a:t>
            </a:r>
          </a:p>
        </p:txBody>
      </p:sp>
    </p:spTree>
    <p:extLst>
      <p:ext uri="{BB962C8B-B14F-4D97-AF65-F5344CB8AC3E}">
        <p14:creationId xmlns:p14="http://schemas.microsoft.com/office/powerpoint/2010/main" val="171336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2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2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2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2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2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Essentie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201</TotalTime>
  <Words>833</Words>
  <Application>Microsoft Office PowerPoint</Application>
  <PresentationFormat>Diavoorstelling (4:3)</PresentationFormat>
  <Paragraphs>71</Paragraphs>
  <Slides>9</Slides>
  <Notes>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Civiel</vt:lpstr>
      <vt:lpstr>Problemen over Duitsland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Albert</dc:creator>
  <cp:lastModifiedBy>Albert</cp:lastModifiedBy>
  <cp:revision>46</cp:revision>
  <dcterms:created xsi:type="dcterms:W3CDTF">2012-12-30T09:00:40Z</dcterms:created>
  <dcterms:modified xsi:type="dcterms:W3CDTF">2013-02-09T13:25:29Z</dcterms:modified>
</cp:coreProperties>
</file>